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51" r:id="rId4"/>
    <p:sldId id="358" r:id="rId5"/>
    <p:sldId id="359" r:id="rId6"/>
    <p:sldId id="364" r:id="rId7"/>
    <p:sldId id="365" r:id="rId8"/>
    <p:sldId id="366" r:id="rId9"/>
    <p:sldId id="367" r:id="rId10"/>
    <p:sldId id="372" r:id="rId11"/>
    <p:sldId id="373" r:id="rId12"/>
    <p:sldId id="368" r:id="rId13"/>
    <p:sldId id="374" r:id="rId14"/>
    <p:sldId id="375" r:id="rId15"/>
    <p:sldId id="376" r:id="rId16"/>
    <p:sldId id="377" r:id="rId17"/>
    <p:sldId id="378" r:id="rId18"/>
    <p:sldId id="379" r:id="rId19"/>
    <p:sldId id="380" r:id="rId20"/>
    <p:sldId id="381" r:id="rId21"/>
    <p:sldId id="382" r:id="rId22"/>
    <p:sldId id="383" r:id="rId23"/>
    <p:sldId id="384" r:id="rId24"/>
    <p:sldId id="385" r:id="rId25"/>
    <p:sldId id="386" r:id="rId26"/>
    <p:sldId id="38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61" autoAdjust="0"/>
    <p:restoredTop sz="94660"/>
  </p:normalViewPr>
  <p:slideViewPr>
    <p:cSldViewPr snapToGrid="0">
      <p:cViewPr varScale="1">
        <p:scale>
          <a:sx n="80" d="100"/>
          <a:sy n="80" d="100"/>
        </p:scale>
        <p:origin x="39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5/27/2018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29401"/>
          <a:stretch/>
        </p:blipFill>
        <p:spPr>
          <a:xfrm>
            <a:off x="0" y="0"/>
            <a:ext cx="12192000" cy="3116179"/>
          </a:xfrm>
          <a:prstGeom prst="rect">
            <a:avLst/>
          </a:prstGeom>
        </p:spPr>
      </p:pic>
      <p:pic>
        <p:nvPicPr>
          <p:cNvPr id="5" name="Afbeelding 4"/>
          <p:cNvPicPr>
            <a:picLocks noChangeAspect="1"/>
          </p:cNvPicPr>
          <p:nvPr/>
        </p:nvPicPr>
        <p:blipFill>
          <a:blip r:embed="rId2"/>
          <a:stretch>
            <a:fillRect/>
          </a:stretch>
        </p:blipFill>
        <p:spPr>
          <a:xfrm>
            <a:off x="0" y="0"/>
            <a:ext cx="12192000" cy="4413933"/>
          </a:xfrm>
          <a:prstGeom prst="rect">
            <a:avLst/>
          </a:prstGeom>
        </p:spPr>
      </p:pic>
    </p:spTree>
    <p:extLst>
      <p:ext uri="{BB962C8B-B14F-4D97-AF65-F5344CB8AC3E}">
        <p14:creationId xmlns:p14="http://schemas.microsoft.com/office/powerpoint/2010/main" val="421805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r="49770" b="62048"/>
          <a:stretch/>
        </p:blipFill>
        <p:spPr>
          <a:xfrm>
            <a:off x="0" y="0"/>
            <a:ext cx="6124074" cy="1564106"/>
          </a:xfrm>
          <a:prstGeom prst="rect">
            <a:avLst/>
          </a:prstGeom>
        </p:spPr>
      </p:pic>
      <p:pic>
        <p:nvPicPr>
          <p:cNvPr id="5" name="Afbeelding 4"/>
          <p:cNvPicPr>
            <a:picLocks noChangeAspect="1"/>
          </p:cNvPicPr>
          <p:nvPr/>
        </p:nvPicPr>
        <p:blipFill rotWithShape="1">
          <a:blip r:embed="rId2"/>
          <a:srcRect r="49770" b="42779"/>
          <a:stretch/>
        </p:blipFill>
        <p:spPr>
          <a:xfrm>
            <a:off x="0" y="0"/>
            <a:ext cx="6124074" cy="2358190"/>
          </a:xfrm>
          <a:prstGeom prst="rect">
            <a:avLst/>
          </a:prstGeom>
        </p:spPr>
      </p:pic>
      <p:pic>
        <p:nvPicPr>
          <p:cNvPr id="6" name="Afbeelding 5"/>
          <p:cNvPicPr>
            <a:picLocks noChangeAspect="1"/>
          </p:cNvPicPr>
          <p:nvPr/>
        </p:nvPicPr>
        <p:blipFill rotWithShape="1">
          <a:blip r:embed="rId2"/>
          <a:srcRect r="49967" b="32562"/>
          <a:stretch/>
        </p:blipFill>
        <p:spPr>
          <a:xfrm>
            <a:off x="0" y="0"/>
            <a:ext cx="6100011" cy="2779296"/>
          </a:xfrm>
          <a:prstGeom prst="rect">
            <a:avLst/>
          </a:prstGeom>
        </p:spPr>
      </p:pic>
      <p:pic>
        <p:nvPicPr>
          <p:cNvPr id="7" name="Afbeelding 6"/>
          <p:cNvPicPr>
            <a:picLocks noChangeAspect="1"/>
          </p:cNvPicPr>
          <p:nvPr/>
        </p:nvPicPr>
        <p:blipFill rotWithShape="1">
          <a:blip r:embed="rId2"/>
          <a:srcRect r="49671" b="22928"/>
          <a:stretch/>
        </p:blipFill>
        <p:spPr>
          <a:xfrm>
            <a:off x="0" y="0"/>
            <a:ext cx="6136105" cy="3176338"/>
          </a:xfrm>
          <a:prstGeom prst="rect">
            <a:avLst/>
          </a:prstGeom>
        </p:spPr>
      </p:pic>
      <p:pic>
        <p:nvPicPr>
          <p:cNvPr id="8" name="Afbeelding 7"/>
          <p:cNvPicPr>
            <a:picLocks noChangeAspect="1"/>
          </p:cNvPicPr>
          <p:nvPr/>
        </p:nvPicPr>
        <p:blipFill rotWithShape="1">
          <a:blip r:embed="rId2"/>
          <a:srcRect r="50066" b="1324"/>
          <a:stretch/>
        </p:blipFill>
        <p:spPr>
          <a:xfrm>
            <a:off x="0" y="-1"/>
            <a:ext cx="6087979" cy="4066675"/>
          </a:xfrm>
          <a:prstGeom prst="rect">
            <a:avLst/>
          </a:prstGeom>
        </p:spPr>
      </p:pic>
      <p:pic>
        <p:nvPicPr>
          <p:cNvPr id="9" name="Afbeelding 8"/>
          <p:cNvPicPr>
            <a:picLocks noChangeAspect="1"/>
          </p:cNvPicPr>
          <p:nvPr/>
        </p:nvPicPr>
        <p:blipFill rotWithShape="1">
          <a:blip r:embed="rId2"/>
          <a:srcRect r="31513" b="61464"/>
          <a:stretch/>
        </p:blipFill>
        <p:spPr>
          <a:xfrm>
            <a:off x="0" y="-1"/>
            <a:ext cx="8349916" cy="1588169"/>
          </a:xfrm>
          <a:prstGeom prst="rect">
            <a:avLst/>
          </a:prstGeom>
        </p:spPr>
      </p:pic>
      <p:pic>
        <p:nvPicPr>
          <p:cNvPr id="10" name="Afbeelding 9"/>
          <p:cNvPicPr>
            <a:picLocks noChangeAspect="1"/>
          </p:cNvPicPr>
          <p:nvPr/>
        </p:nvPicPr>
        <p:blipFill rotWithShape="1">
          <a:blip r:embed="rId2"/>
          <a:srcRect r="31513" b="42488"/>
          <a:stretch/>
        </p:blipFill>
        <p:spPr>
          <a:xfrm>
            <a:off x="0" y="0"/>
            <a:ext cx="8349916" cy="2370222"/>
          </a:xfrm>
          <a:prstGeom prst="rect">
            <a:avLst/>
          </a:prstGeom>
        </p:spPr>
      </p:pic>
      <p:pic>
        <p:nvPicPr>
          <p:cNvPr id="11" name="Afbeelding 10"/>
          <p:cNvPicPr>
            <a:picLocks noChangeAspect="1"/>
          </p:cNvPicPr>
          <p:nvPr/>
        </p:nvPicPr>
        <p:blipFill rotWithShape="1">
          <a:blip r:embed="rId2"/>
          <a:srcRect r="31711" b="33437"/>
          <a:stretch/>
        </p:blipFill>
        <p:spPr>
          <a:xfrm>
            <a:off x="0" y="-1"/>
            <a:ext cx="8325853" cy="2743201"/>
          </a:xfrm>
          <a:prstGeom prst="rect">
            <a:avLst/>
          </a:prstGeom>
        </p:spPr>
      </p:pic>
      <p:pic>
        <p:nvPicPr>
          <p:cNvPr id="12" name="Afbeelding 11"/>
          <p:cNvPicPr>
            <a:picLocks noChangeAspect="1"/>
          </p:cNvPicPr>
          <p:nvPr/>
        </p:nvPicPr>
        <p:blipFill rotWithShape="1">
          <a:blip r:embed="rId2"/>
          <a:srcRect r="31316" b="23511"/>
          <a:stretch/>
        </p:blipFill>
        <p:spPr>
          <a:xfrm>
            <a:off x="0" y="-1"/>
            <a:ext cx="8373979" cy="3152275"/>
          </a:xfrm>
          <a:prstGeom prst="rect">
            <a:avLst/>
          </a:prstGeom>
        </p:spPr>
      </p:pic>
      <p:pic>
        <p:nvPicPr>
          <p:cNvPr id="13" name="Afbeelding 12"/>
          <p:cNvPicPr>
            <a:picLocks noChangeAspect="1"/>
          </p:cNvPicPr>
          <p:nvPr/>
        </p:nvPicPr>
        <p:blipFill rotWithShape="1">
          <a:blip r:embed="rId2"/>
          <a:srcRect r="31316" b="1615"/>
          <a:stretch/>
        </p:blipFill>
        <p:spPr>
          <a:xfrm>
            <a:off x="0" y="-1"/>
            <a:ext cx="8373979" cy="4054643"/>
          </a:xfrm>
          <a:prstGeom prst="rect">
            <a:avLst/>
          </a:prstGeom>
        </p:spPr>
      </p:pic>
      <p:pic>
        <p:nvPicPr>
          <p:cNvPr id="14" name="Afbeelding 13"/>
          <p:cNvPicPr>
            <a:picLocks noChangeAspect="1"/>
          </p:cNvPicPr>
          <p:nvPr/>
        </p:nvPicPr>
        <p:blipFill rotWithShape="1">
          <a:blip r:embed="rId2"/>
          <a:srcRect r="16020" b="60588"/>
          <a:stretch/>
        </p:blipFill>
        <p:spPr>
          <a:xfrm>
            <a:off x="0" y="0"/>
            <a:ext cx="10238874" cy="1624264"/>
          </a:xfrm>
          <a:prstGeom prst="rect">
            <a:avLst/>
          </a:prstGeom>
        </p:spPr>
      </p:pic>
      <p:pic>
        <p:nvPicPr>
          <p:cNvPr id="15" name="Afbeelding 14"/>
          <p:cNvPicPr>
            <a:picLocks noChangeAspect="1"/>
          </p:cNvPicPr>
          <p:nvPr/>
        </p:nvPicPr>
        <p:blipFill rotWithShape="1">
          <a:blip r:embed="rId2"/>
          <a:srcRect r="16315" b="42779"/>
          <a:stretch/>
        </p:blipFill>
        <p:spPr>
          <a:xfrm>
            <a:off x="0" y="0"/>
            <a:ext cx="10202779" cy="2358190"/>
          </a:xfrm>
          <a:prstGeom prst="rect">
            <a:avLst/>
          </a:prstGeom>
        </p:spPr>
      </p:pic>
      <p:pic>
        <p:nvPicPr>
          <p:cNvPr id="16" name="Afbeelding 15"/>
          <p:cNvPicPr>
            <a:picLocks noChangeAspect="1"/>
          </p:cNvPicPr>
          <p:nvPr/>
        </p:nvPicPr>
        <p:blipFill rotWithShape="1">
          <a:blip r:embed="rId2"/>
          <a:srcRect r="15921" b="32562"/>
          <a:stretch/>
        </p:blipFill>
        <p:spPr>
          <a:xfrm>
            <a:off x="0" y="0"/>
            <a:ext cx="10250905" cy="2779296"/>
          </a:xfrm>
          <a:prstGeom prst="rect">
            <a:avLst/>
          </a:prstGeom>
        </p:spPr>
      </p:pic>
      <p:pic>
        <p:nvPicPr>
          <p:cNvPr id="17" name="Afbeelding 16"/>
          <p:cNvPicPr>
            <a:picLocks noChangeAspect="1"/>
          </p:cNvPicPr>
          <p:nvPr/>
        </p:nvPicPr>
        <p:blipFill rotWithShape="1">
          <a:blip r:embed="rId2"/>
          <a:srcRect r="15921" b="23220"/>
          <a:stretch/>
        </p:blipFill>
        <p:spPr>
          <a:xfrm>
            <a:off x="0" y="0"/>
            <a:ext cx="10250905" cy="3164306"/>
          </a:xfrm>
          <a:prstGeom prst="rect">
            <a:avLst/>
          </a:prstGeom>
        </p:spPr>
      </p:pic>
      <p:pic>
        <p:nvPicPr>
          <p:cNvPr id="18" name="Afbeelding 17"/>
          <p:cNvPicPr>
            <a:picLocks noChangeAspect="1"/>
          </p:cNvPicPr>
          <p:nvPr/>
        </p:nvPicPr>
        <p:blipFill rotWithShape="1">
          <a:blip r:embed="rId2"/>
          <a:srcRect r="16020" b="740"/>
          <a:stretch/>
        </p:blipFill>
        <p:spPr>
          <a:xfrm>
            <a:off x="0" y="0"/>
            <a:ext cx="10238874" cy="4090738"/>
          </a:xfrm>
          <a:prstGeom prst="rect">
            <a:avLst/>
          </a:prstGeom>
        </p:spPr>
      </p:pic>
      <p:pic>
        <p:nvPicPr>
          <p:cNvPr id="19" name="Afbeelding 18"/>
          <p:cNvPicPr>
            <a:picLocks noChangeAspect="1"/>
          </p:cNvPicPr>
          <p:nvPr/>
        </p:nvPicPr>
        <p:blipFill rotWithShape="1">
          <a:blip r:embed="rId2"/>
          <a:srcRect r="921" b="61464"/>
          <a:stretch/>
        </p:blipFill>
        <p:spPr>
          <a:xfrm>
            <a:off x="0" y="-1"/>
            <a:ext cx="12079705" cy="1588169"/>
          </a:xfrm>
          <a:prstGeom prst="rect">
            <a:avLst/>
          </a:prstGeom>
        </p:spPr>
      </p:pic>
      <p:pic>
        <p:nvPicPr>
          <p:cNvPr id="20" name="Afbeelding 19"/>
          <p:cNvPicPr>
            <a:picLocks noChangeAspect="1"/>
          </p:cNvPicPr>
          <p:nvPr/>
        </p:nvPicPr>
        <p:blipFill rotWithShape="1">
          <a:blip r:embed="rId2"/>
          <a:srcRect l="-1" r="527" b="43071"/>
          <a:stretch/>
        </p:blipFill>
        <p:spPr>
          <a:xfrm>
            <a:off x="0" y="-1"/>
            <a:ext cx="12127832" cy="2346159"/>
          </a:xfrm>
          <a:prstGeom prst="rect">
            <a:avLst/>
          </a:prstGeom>
        </p:spPr>
      </p:pic>
      <p:pic>
        <p:nvPicPr>
          <p:cNvPr id="21" name="Afbeelding 20"/>
          <p:cNvPicPr>
            <a:picLocks noChangeAspect="1"/>
          </p:cNvPicPr>
          <p:nvPr/>
        </p:nvPicPr>
        <p:blipFill rotWithShape="1">
          <a:blip r:embed="rId2"/>
          <a:srcRect l="-1" r="428" b="32853"/>
          <a:stretch/>
        </p:blipFill>
        <p:spPr>
          <a:xfrm>
            <a:off x="0" y="0"/>
            <a:ext cx="12139863" cy="2767264"/>
          </a:xfrm>
          <a:prstGeom prst="rect">
            <a:avLst/>
          </a:prstGeom>
        </p:spPr>
      </p:pic>
      <p:pic>
        <p:nvPicPr>
          <p:cNvPr id="22" name="Afbeelding 21"/>
          <p:cNvPicPr>
            <a:picLocks noChangeAspect="1"/>
          </p:cNvPicPr>
          <p:nvPr/>
        </p:nvPicPr>
        <p:blipFill rotWithShape="1">
          <a:blip r:embed="rId2"/>
          <a:srcRect r="329" b="23220"/>
          <a:stretch/>
        </p:blipFill>
        <p:spPr>
          <a:xfrm>
            <a:off x="0" y="0"/>
            <a:ext cx="12151895" cy="3164306"/>
          </a:xfrm>
          <a:prstGeom prst="rect">
            <a:avLst/>
          </a:prstGeom>
        </p:spPr>
      </p:pic>
      <p:pic>
        <p:nvPicPr>
          <p:cNvPr id="23" name="Afbeelding 22"/>
          <p:cNvPicPr>
            <a:picLocks noChangeAspect="1"/>
          </p:cNvPicPr>
          <p:nvPr/>
        </p:nvPicPr>
        <p:blipFill>
          <a:blip r:embed="rId2"/>
          <a:stretch>
            <a:fillRect/>
          </a:stretch>
        </p:blipFill>
        <p:spPr>
          <a:xfrm>
            <a:off x="0" y="-1"/>
            <a:ext cx="12192000" cy="4121239"/>
          </a:xfrm>
          <a:prstGeom prst="rect">
            <a:avLst/>
          </a:prstGeom>
        </p:spPr>
      </p:pic>
    </p:spTree>
    <p:extLst>
      <p:ext uri="{BB962C8B-B14F-4D97-AF65-F5344CB8AC3E}">
        <p14:creationId xmlns:p14="http://schemas.microsoft.com/office/powerpoint/2010/main" val="330091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a:t>
            </a:r>
            <a:r>
              <a:rPr lang="nl-NL" dirty="0" smtClean="0"/>
              <a:t>3.11 </a:t>
            </a:r>
            <a:r>
              <a:rPr lang="nl-NL" dirty="0" err="1" smtClean="0"/>
              <a:t>tm</a:t>
            </a:r>
            <a:r>
              <a:rPr lang="nl-NL" dirty="0" smtClean="0"/>
              <a:t> 3.14</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15</a:t>
            </a:r>
            <a:r>
              <a:rPr lang="nl-NL" sz="2500" dirty="0" smtClean="0"/>
              <a:t> </a:t>
            </a:r>
            <a:r>
              <a:rPr lang="nl-NL" sz="2500" dirty="0" smtClean="0"/>
              <a:t>minuten de tijd.</a:t>
            </a:r>
          </a:p>
          <a:p>
            <a:r>
              <a:rPr lang="nl-NL" sz="2500" dirty="0" smtClean="0"/>
              <a:t>Eerder klaar?</a:t>
            </a:r>
          </a:p>
          <a:p>
            <a:r>
              <a:rPr lang="nl-NL" sz="2500" dirty="0" smtClean="0"/>
              <a:t>Stof is </a:t>
            </a:r>
            <a:r>
              <a:rPr lang="nl-NL" sz="2500" dirty="0" smtClean="0"/>
              <a:t>t/m 3.14</a:t>
            </a:r>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6237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331"/>
          <a:stretch/>
        </p:blipFill>
        <p:spPr>
          <a:xfrm>
            <a:off x="-1" y="0"/>
            <a:ext cx="8722895" cy="938463"/>
          </a:xfrm>
          <a:prstGeom prst="rect">
            <a:avLst/>
          </a:prstGeom>
        </p:spPr>
      </p:pic>
      <p:pic>
        <p:nvPicPr>
          <p:cNvPr id="5" name="Afbeelding 4"/>
          <p:cNvPicPr>
            <a:picLocks noChangeAspect="1"/>
          </p:cNvPicPr>
          <p:nvPr/>
        </p:nvPicPr>
        <p:blipFill rotWithShape="1">
          <a:blip r:embed="rId2"/>
          <a:srcRect b="67406"/>
          <a:stretch/>
        </p:blipFill>
        <p:spPr>
          <a:xfrm>
            <a:off x="-1" y="0"/>
            <a:ext cx="8722895" cy="2237874"/>
          </a:xfrm>
          <a:prstGeom prst="rect">
            <a:avLst/>
          </a:prstGeom>
        </p:spPr>
      </p:pic>
      <p:pic>
        <p:nvPicPr>
          <p:cNvPr id="6" name="Afbeelding 5"/>
          <p:cNvPicPr>
            <a:picLocks noChangeAspect="1"/>
          </p:cNvPicPr>
          <p:nvPr/>
        </p:nvPicPr>
        <p:blipFill rotWithShape="1">
          <a:blip r:embed="rId2"/>
          <a:srcRect b="59170"/>
          <a:stretch/>
        </p:blipFill>
        <p:spPr>
          <a:xfrm>
            <a:off x="-1" y="0"/>
            <a:ext cx="8722895" cy="2803358"/>
          </a:xfrm>
          <a:prstGeom prst="rect">
            <a:avLst/>
          </a:prstGeom>
        </p:spPr>
      </p:pic>
      <p:pic>
        <p:nvPicPr>
          <p:cNvPr id="7" name="Afbeelding 6"/>
          <p:cNvPicPr>
            <a:picLocks noChangeAspect="1"/>
          </p:cNvPicPr>
          <p:nvPr/>
        </p:nvPicPr>
        <p:blipFill rotWithShape="1">
          <a:blip r:embed="rId2"/>
          <a:srcRect b="35688"/>
          <a:stretch/>
        </p:blipFill>
        <p:spPr>
          <a:xfrm>
            <a:off x="-1" y="0"/>
            <a:ext cx="8722895" cy="4415589"/>
          </a:xfrm>
          <a:prstGeom prst="rect">
            <a:avLst/>
          </a:prstGeom>
        </p:spPr>
      </p:pic>
      <p:pic>
        <p:nvPicPr>
          <p:cNvPr id="8" name="Afbeelding 7"/>
          <p:cNvPicPr>
            <a:picLocks noChangeAspect="1"/>
          </p:cNvPicPr>
          <p:nvPr/>
        </p:nvPicPr>
        <p:blipFill rotWithShape="1">
          <a:blip r:embed="rId2"/>
          <a:srcRect b="28328"/>
          <a:stretch/>
        </p:blipFill>
        <p:spPr>
          <a:xfrm>
            <a:off x="-1" y="0"/>
            <a:ext cx="8722895" cy="4920916"/>
          </a:xfrm>
          <a:prstGeom prst="rect">
            <a:avLst/>
          </a:prstGeom>
        </p:spPr>
      </p:pic>
      <p:pic>
        <p:nvPicPr>
          <p:cNvPr id="9" name="Afbeelding 8"/>
          <p:cNvPicPr>
            <a:picLocks noChangeAspect="1"/>
          </p:cNvPicPr>
          <p:nvPr/>
        </p:nvPicPr>
        <p:blipFill rotWithShape="1">
          <a:blip r:embed="rId2"/>
          <a:srcRect b="20267"/>
          <a:stretch/>
        </p:blipFill>
        <p:spPr>
          <a:xfrm>
            <a:off x="-1" y="0"/>
            <a:ext cx="8722895" cy="5474368"/>
          </a:xfrm>
          <a:prstGeom prst="rect">
            <a:avLst/>
          </a:prstGeom>
        </p:spPr>
      </p:pic>
      <p:pic>
        <p:nvPicPr>
          <p:cNvPr id="10" name="Afbeelding 9"/>
          <p:cNvPicPr>
            <a:picLocks noChangeAspect="1"/>
          </p:cNvPicPr>
          <p:nvPr/>
        </p:nvPicPr>
        <p:blipFill>
          <a:blip r:embed="rId2"/>
          <a:stretch>
            <a:fillRect/>
          </a:stretch>
        </p:blipFill>
        <p:spPr>
          <a:xfrm>
            <a:off x="-1" y="0"/>
            <a:ext cx="8722895" cy="6865872"/>
          </a:xfrm>
          <a:prstGeom prst="rect">
            <a:avLst/>
          </a:prstGeom>
        </p:spPr>
      </p:pic>
    </p:spTree>
    <p:extLst>
      <p:ext uri="{BB962C8B-B14F-4D97-AF65-F5344CB8AC3E}">
        <p14:creationId xmlns:p14="http://schemas.microsoft.com/office/powerpoint/2010/main" val="149621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792"/>
          <a:stretch/>
        </p:blipFill>
        <p:spPr>
          <a:xfrm>
            <a:off x="-1" y="0"/>
            <a:ext cx="8951495" cy="565484"/>
          </a:xfrm>
          <a:prstGeom prst="rect">
            <a:avLst/>
          </a:prstGeom>
        </p:spPr>
      </p:pic>
      <p:pic>
        <p:nvPicPr>
          <p:cNvPr id="5" name="Afbeelding 4"/>
          <p:cNvPicPr>
            <a:picLocks noChangeAspect="1"/>
          </p:cNvPicPr>
          <p:nvPr/>
        </p:nvPicPr>
        <p:blipFill rotWithShape="1">
          <a:blip r:embed="rId2"/>
          <a:srcRect b="70313"/>
          <a:stretch/>
        </p:blipFill>
        <p:spPr>
          <a:xfrm>
            <a:off x="-1" y="0"/>
            <a:ext cx="8951495" cy="2045368"/>
          </a:xfrm>
          <a:prstGeom prst="rect">
            <a:avLst/>
          </a:prstGeom>
        </p:spPr>
      </p:pic>
      <p:pic>
        <p:nvPicPr>
          <p:cNvPr id="6" name="Afbeelding 5"/>
          <p:cNvPicPr>
            <a:picLocks noChangeAspect="1"/>
          </p:cNvPicPr>
          <p:nvPr/>
        </p:nvPicPr>
        <p:blipFill rotWithShape="1">
          <a:blip r:embed="rId2"/>
          <a:srcRect b="62804"/>
          <a:stretch/>
        </p:blipFill>
        <p:spPr>
          <a:xfrm>
            <a:off x="-1" y="0"/>
            <a:ext cx="8951495" cy="2562726"/>
          </a:xfrm>
          <a:prstGeom prst="rect">
            <a:avLst/>
          </a:prstGeom>
        </p:spPr>
      </p:pic>
      <p:pic>
        <p:nvPicPr>
          <p:cNvPr id="7" name="Afbeelding 6"/>
          <p:cNvPicPr>
            <a:picLocks noChangeAspect="1"/>
          </p:cNvPicPr>
          <p:nvPr/>
        </p:nvPicPr>
        <p:blipFill rotWithShape="1">
          <a:blip r:embed="rId2"/>
          <a:srcRect b="42198"/>
          <a:stretch/>
        </p:blipFill>
        <p:spPr>
          <a:xfrm>
            <a:off x="-1" y="0"/>
            <a:ext cx="8951495" cy="3982453"/>
          </a:xfrm>
          <a:prstGeom prst="rect">
            <a:avLst/>
          </a:prstGeom>
        </p:spPr>
      </p:pic>
      <p:pic>
        <p:nvPicPr>
          <p:cNvPr id="8" name="Afbeelding 7"/>
          <p:cNvPicPr>
            <a:picLocks noChangeAspect="1"/>
          </p:cNvPicPr>
          <p:nvPr/>
        </p:nvPicPr>
        <p:blipFill rotWithShape="1">
          <a:blip r:embed="rId2"/>
          <a:srcRect b="35388"/>
          <a:stretch/>
        </p:blipFill>
        <p:spPr>
          <a:xfrm>
            <a:off x="-1" y="0"/>
            <a:ext cx="8951495" cy="4451684"/>
          </a:xfrm>
          <a:prstGeom prst="rect">
            <a:avLst/>
          </a:prstGeom>
        </p:spPr>
      </p:pic>
      <p:pic>
        <p:nvPicPr>
          <p:cNvPr id="9" name="Afbeelding 8"/>
          <p:cNvPicPr>
            <a:picLocks noChangeAspect="1"/>
          </p:cNvPicPr>
          <p:nvPr/>
        </p:nvPicPr>
        <p:blipFill rotWithShape="1">
          <a:blip r:embed="rId2"/>
          <a:srcRect b="21766"/>
          <a:stretch/>
        </p:blipFill>
        <p:spPr>
          <a:xfrm>
            <a:off x="-1" y="0"/>
            <a:ext cx="8951495" cy="5390147"/>
          </a:xfrm>
          <a:prstGeom prst="rect">
            <a:avLst/>
          </a:prstGeom>
        </p:spPr>
      </p:pic>
      <p:pic>
        <p:nvPicPr>
          <p:cNvPr id="10" name="Afbeelding 9"/>
          <p:cNvPicPr>
            <a:picLocks noChangeAspect="1"/>
          </p:cNvPicPr>
          <p:nvPr/>
        </p:nvPicPr>
        <p:blipFill rotWithShape="1">
          <a:blip r:embed="rId2"/>
          <a:srcRect b="14083"/>
          <a:stretch/>
        </p:blipFill>
        <p:spPr>
          <a:xfrm>
            <a:off x="-1" y="0"/>
            <a:ext cx="8951495" cy="5919537"/>
          </a:xfrm>
          <a:prstGeom prst="rect">
            <a:avLst/>
          </a:prstGeom>
        </p:spPr>
      </p:pic>
      <p:pic>
        <p:nvPicPr>
          <p:cNvPr id="11" name="Afbeelding 10"/>
          <p:cNvPicPr>
            <a:picLocks noChangeAspect="1"/>
          </p:cNvPicPr>
          <p:nvPr/>
        </p:nvPicPr>
        <p:blipFill>
          <a:blip r:embed="rId2"/>
          <a:stretch>
            <a:fillRect/>
          </a:stretch>
        </p:blipFill>
        <p:spPr>
          <a:xfrm>
            <a:off x="-1" y="0"/>
            <a:ext cx="8951495" cy="6889832"/>
          </a:xfrm>
          <a:prstGeom prst="rect">
            <a:avLst/>
          </a:prstGeom>
        </p:spPr>
      </p:pic>
    </p:spTree>
    <p:extLst>
      <p:ext uri="{BB962C8B-B14F-4D97-AF65-F5344CB8AC3E}">
        <p14:creationId xmlns:p14="http://schemas.microsoft.com/office/powerpoint/2010/main" val="203465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de markt levert niet altijd de juiste prijs.</a:t>
            </a:r>
            <a:endParaRPr lang="nl-NL" dirty="0"/>
          </a:p>
        </p:txBody>
      </p:sp>
      <p:sp>
        <p:nvSpPr>
          <p:cNvPr id="3" name="Tijdelijke aanduiding voor inhoud 2"/>
          <p:cNvSpPr>
            <a:spLocks noGrp="1"/>
          </p:cNvSpPr>
          <p:nvPr>
            <p:ph idx="1"/>
          </p:nvPr>
        </p:nvSpPr>
        <p:spPr/>
        <p:txBody>
          <a:bodyPr/>
          <a:lstStyle/>
          <a:p>
            <a:endParaRPr lang="nl-NL"/>
          </a:p>
        </p:txBody>
      </p:sp>
    </p:spTree>
    <p:extLst>
      <p:ext uri="{BB962C8B-B14F-4D97-AF65-F5344CB8AC3E}">
        <p14:creationId xmlns:p14="http://schemas.microsoft.com/office/powerpoint/2010/main" val="1220621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Lees paragraaf 4.1</a:t>
            </a:r>
            <a:br>
              <a:rPr lang="nl-NL" dirty="0" smtClean="0"/>
            </a:br>
            <a:r>
              <a:rPr lang="nl-NL" dirty="0" smtClean="0"/>
              <a:t>Maak opgave 4.1 (introductieopgave).</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 4 minuten de tijd.</a:t>
            </a:r>
          </a:p>
          <a:p>
            <a:r>
              <a:rPr lang="nl-NL" sz="2500" dirty="0" smtClean="0"/>
              <a:t>Eerste 2 minuten zelfstandig.</a:t>
            </a:r>
          </a:p>
          <a:p>
            <a:r>
              <a:rPr lang="nl-NL" sz="2500" dirty="0" smtClean="0"/>
              <a:t>Daarna mag je overleggen.</a:t>
            </a:r>
          </a:p>
          <a:p>
            <a:r>
              <a:rPr lang="nl-NL" sz="2500" dirty="0" smtClean="0"/>
              <a:t>Kom je er niet uit? Stel vragen of zoek het op in je lesbrief.</a:t>
            </a:r>
          </a:p>
          <a:p>
            <a:r>
              <a:rPr lang="nl-NL" sz="2500" dirty="0" smtClean="0"/>
              <a:t>Introductieopgave.</a:t>
            </a:r>
          </a:p>
          <a:p>
            <a:r>
              <a:rPr lang="nl-NL" sz="2500" dirty="0" smtClean="0"/>
              <a:t>Eerder klaar, verder met 4.2</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Tree>
    <p:extLst>
      <p:ext uri="{BB962C8B-B14F-4D97-AF65-F5344CB8AC3E}">
        <p14:creationId xmlns:p14="http://schemas.microsoft.com/office/powerpoint/2010/main" val="371779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12192000" cy="1434353"/>
          </a:xfrm>
          <a:prstGeom prst="rect">
            <a:avLst/>
          </a:prstGeom>
        </p:spPr>
      </p:pic>
    </p:spTree>
    <p:extLst>
      <p:ext uri="{BB962C8B-B14F-4D97-AF65-F5344CB8AC3E}">
        <p14:creationId xmlns:p14="http://schemas.microsoft.com/office/powerpoint/2010/main" val="162844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Marktfalen gezien vanuit de overheid:</a:t>
            </a:r>
            <a:endParaRPr lang="nl-NL" dirty="0"/>
          </a:p>
        </p:txBody>
      </p:sp>
      <p:sp>
        <p:nvSpPr>
          <p:cNvPr id="3" name="Tijdelijke aanduiding voor inhoud 2"/>
          <p:cNvSpPr>
            <a:spLocks noGrp="1"/>
          </p:cNvSpPr>
          <p:nvPr>
            <p:ph idx="1"/>
          </p:nvPr>
        </p:nvSpPr>
        <p:spPr>
          <a:xfrm>
            <a:off x="288758" y="1467853"/>
            <a:ext cx="8985244" cy="4573509"/>
          </a:xfrm>
        </p:spPr>
        <p:txBody>
          <a:bodyPr>
            <a:normAutofit fontScale="92500" lnSpcReduction="10000"/>
          </a:bodyPr>
          <a:lstStyle/>
          <a:p>
            <a:r>
              <a:rPr lang="nl-NL" sz="2500" dirty="0" smtClean="0"/>
              <a:t>De overheid is niet tevreden met de prijs/het product wat tot stand komt op de markt.</a:t>
            </a:r>
          </a:p>
          <a:p>
            <a:r>
              <a:rPr lang="nl-NL" sz="2500" dirty="0" smtClean="0"/>
              <a:t>de overheid vind het product te duur waardoor niet iedereen van het product gebruik kan maken.</a:t>
            </a:r>
          </a:p>
          <a:p>
            <a:r>
              <a:rPr lang="nl-NL" sz="2500" dirty="0" smtClean="0"/>
              <a:t>Of de overheid vind dat er te weinig concurrentie is waardoor de bedrijven te hoge winsten maken ten koste van de consument die te weinig keus heeft.</a:t>
            </a:r>
          </a:p>
          <a:p>
            <a:r>
              <a:rPr lang="nl-NL" sz="2500" dirty="0" smtClean="0"/>
              <a:t>Oplossing: maximumprijzen.</a:t>
            </a:r>
          </a:p>
          <a:p>
            <a:r>
              <a:rPr lang="nl-NL" sz="2500" dirty="0" smtClean="0"/>
              <a:t>Gevolg van deze maximumprijzen voor de markt.</a:t>
            </a:r>
          </a:p>
          <a:p>
            <a:r>
              <a:rPr lang="nl-NL" sz="2500" dirty="0" smtClean="0"/>
              <a:t>Er ontstaat een vraagoverschot, voor de gestelde maximumprijs is er meer vraag naar een product dan aanbod van het product.</a:t>
            </a:r>
            <a:endParaRPr lang="nl-NL" sz="2500" dirty="0"/>
          </a:p>
          <a:p>
            <a:endParaRPr lang="nl-NL" sz="2500" dirty="0" smtClean="0"/>
          </a:p>
          <a:p>
            <a:endParaRPr lang="nl-NL" sz="2500" dirty="0"/>
          </a:p>
        </p:txBody>
      </p:sp>
    </p:spTree>
    <p:extLst>
      <p:ext uri="{BB962C8B-B14F-4D97-AF65-F5344CB8AC3E}">
        <p14:creationId xmlns:p14="http://schemas.microsoft.com/office/powerpoint/2010/main" val="128804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Lees paragraaf 4.2 en maak opgave 4.2 en 4.3</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8 minuten de tijd</a:t>
            </a:r>
          </a:p>
          <a:p>
            <a:r>
              <a:rPr lang="nl-NL" sz="2500" dirty="0" smtClean="0"/>
              <a:t>De eerste 4 minuten zonder overleg.</a:t>
            </a:r>
          </a:p>
          <a:p>
            <a:r>
              <a:rPr lang="nl-NL" sz="2500" dirty="0" smtClean="0"/>
              <a:t>De informatie die nodig is voor het beantwoorden van de sommen staat in paragraaf 4.2</a:t>
            </a:r>
          </a:p>
          <a:p>
            <a:r>
              <a:rPr lang="nl-NL" sz="2500" dirty="0" smtClean="0"/>
              <a:t>Eerder klaar?</a:t>
            </a:r>
          </a:p>
          <a:p>
            <a:r>
              <a:rPr lang="nl-NL" sz="2500" dirty="0" smtClean="0"/>
              <a:t>Verder t/m 4.5</a:t>
            </a:r>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47910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Les </a:t>
            </a:r>
            <a:r>
              <a:rPr lang="nl-NL" sz="2500" dirty="0"/>
              <a:t>1</a:t>
            </a:r>
            <a:r>
              <a:rPr lang="nl-NL" sz="2500" dirty="0" smtClean="0"/>
              <a:t>: </a:t>
            </a:r>
            <a:r>
              <a:rPr lang="nl-NL" sz="2500" dirty="0" smtClean="0"/>
              <a:t>3.9 t/m 3.14</a:t>
            </a:r>
          </a:p>
          <a:p>
            <a:r>
              <a:rPr lang="nl-NL" sz="2500" dirty="0" smtClean="0"/>
              <a:t>Les 2: 4.1 t/m 4.5</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977"/>
          <a:stretch/>
        </p:blipFill>
        <p:spPr>
          <a:xfrm>
            <a:off x="0" y="47624"/>
            <a:ext cx="12217388" cy="385513"/>
          </a:xfrm>
          <a:prstGeom prst="rect">
            <a:avLst/>
          </a:prstGeom>
        </p:spPr>
      </p:pic>
      <p:pic>
        <p:nvPicPr>
          <p:cNvPr id="5" name="Afbeelding 4"/>
          <p:cNvPicPr>
            <a:picLocks noChangeAspect="1"/>
          </p:cNvPicPr>
          <p:nvPr/>
        </p:nvPicPr>
        <p:blipFill rotWithShape="1">
          <a:blip r:embed="rId2"/>
          <a:srcRect b="72752"/>
          <a:stretch/>
        </p:blipFill>
        <p:spPr>
          <a:xfrm>
            <a:off x="0" y="47625"/>
            <a:ext cx="12217388" cy="806618"/>
          </a:xfrm>
          <a:prstGeom prst="rect">
            <a:avLst/>
          </a:prstGeom>
        </p:spPr>
      </p:pic>
      <p:pic>
        <p:nvPicPr>
          <p:cNvPr id="6" name="Afbeelding 5"/>
          <p:cNvPicPr>
            <a:picLocks noChangeAspect="1"/>
          </p:cNvPicPr>
          <p:nvPr/>
        </p:nvPicPr>
        <p:blipFill rotWithShape="1">
          <a:blip r:embed="rId2"/>
          <a:srcRect b="61372"/>
          <a:stretch/>
        </p:blipFill>
        <p:spPr>
          <a:xfrm>
            <a:off x="0" y="47625"/>
            <a:ext cx="12217388" cy="1143502"/>
          </a:xfrm>
          <a:prstGeom prst="rect">
            <a:avLst/>
          </a:prstGeom>
        </p:spPr>
      </p:pic>
      <p:pic>
        <p:nvPicPr>
          <p:cNvPr id="7" name="Afbeelding 6"/>
          <p:cNvPicPr>
            <a:picLocks noChangeAspect="1"/>
          </p:cNvPicPr>
          <p:nvPr/>
        </p:nvPicPr>
        <p:blipFill rotWithShape="1">
          <a:blip r:embed="rId2"/>
          <a:srcRect b="42269"/>
          <a:stretch/>
        </p:blipFill>
        <p:spPr>
          <a:xfrm>
            <a:off x="0" y="47624"/>
            <a:ext cx="12217388" cy="1708987"/>
          </a:xfrm>
          <a:prstGeom prst="rect">
            <a:avLst/>
          </a:prstGeom>
        </p:spPr>
      </p:pic>
      <p:pic>
        <p:nvPicPr>
          <p:cNvPr id="8" name="Afbeelding 7"/>
          <p:cNvPicPr>
            <a:picLocks noChangeAspect="1"/>
          </p:cNvPicPr>
          <p:nvPr/>
        </p:nvPicPr>
        <p:blipFill rotWithShape="1">
          <a:blip r:embed="rId2"/>
          <a:srcRect b="18696"/>
          <a:stretch/>
        </p:blipFill>
        <p:spPr>
          <a:xfrm>
            <a:off x="0" y="47625"/>
            <a:ext cx="12217388" cy="2406818"/>
          </a:xfrm>
          <a:prstGeom prst="rect">
            <a:avLst/>
          </a:prstGeom>
        </p:spPr>
      </p:pic>
      <p:pic>
        <p:nvPicPr>
          <p:cNvPr id="9" name="Afbeelding 8"/>
          <p:cNvPicPr>
            <a:picLocks noChangeAspect="1"/>
          </p:cNvPicPr>
          <p:nvPr/>
        </p:nvPicPr>
        <p:blipFill>
          <a:blip r:embed="rId2"/>
          <a:stretch>
            <a:fillRect/>
          </a:stretch>
        </p:blipFill>
        <p:spPr>
          <a:xfrm>
            <a:off x="0" y="47624"/>
            <a:ext cx="12217388" cy="2960271"/>
          </a:xfrm>
          <a:prstGeom prst="rect">
            <a:avLst/>
          </a:prstGeom>
        </p:spPr>
      </p:pic>
    </p:spTree>
    <p:extLst>
      <p:ext uri="{BB962C8B-B14F-4D97-AF65-F5344CB8AC3E}">
        <p14:creationId xmlns:p14="http://schemas.microsoft.com/office/powerpoint/2010/main" val="2000671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Grafisch en rekenkundig het overschot berekenen.</a:t>
            </a:r>
            <a:endParaRPr lang="nl-NL" dirty="0"/>
          </a:p>
        </p:txBody>
      </p:sp>
      <p:sp>
        <p:nvSpPr>
          <p:cNvPr id="3" name="Tijdelijke aanduiding voor inhoud 2"/>
          <p:cNvSpPr>
            <a:spLocks noGrp="1"/>
          </p:cNvSpPr>
          <p:nvPr>
            <p:ph idx="1"/>
          </p:nvPr>
        </p:nvSpPr>
        <p:spPr>
          <a:xfrm>
            <a:off x="529389" y="1708485"/>
            <a:ext cx="8744613" cy="4332878"/>
          </a:xfrm>
        </p:spPr>
        <p:txBody>
          <a:bodyPr>
            <a:noAutofit/>
          </a:bodyPr>
          <a:lstStyle/>
          <a:p>
            <a:r>
              <a:rPr lang="nl-NL" sz="2500" dirty="0" smtClean="0"/>
              <a:t>In figuur 4.1 zien we dat er een tekort/overschot ontstaat.</a:t>
            </a:r>
          </a:p>
          <a:p>
            <a:r>
              <a:rPr lang="nl-NL" sz="2500" dirty="0" smtClean="0"/>
              <a:t>Wat voor tekort/overschot?</a:t>
            </a:r>
          </a:p>
          <a:p>
            <a:r>
              <a:rPr lang="nl-NL" sz="2500" dirty="0" smtClean="0"/>
              <a:t>Aanbodtekort/vraagoverschot.</a:t>
            </a:r>
          </a:p>
          <a:p>
            <a:r>
              <a:rPr lang="nl-NL" sz="2500" dirty="0" smtClean="0"/>
              <a:t>We kunnen tevens berekenen hoe groot dit tekort/overschot is?</a:t>
            </a:r>
            <a:endParaRPr lang="nl-NL" sz="2500" dirty="0"/>
          </a:p>
          <a:p>
            <a:r>
              <a:rPr lang="nl-NL" sz="2500" dirty="0" smtClean="0"/>
              <a:t>hoe?</a:t>
            </a:r>
            <a:br>
              <a:rPr lang="nl-NL" sz="2500" dirty="0" smtClean="0"/>
            </a:br>
            <a:r>
              <a:rPr lang="nl-NL" sz="2500" dirty="0" smtClean="0"/>
              <a:t>Door de maximumprijs in te vullen in vraag en aanbodfuncties.</a:t>
            </a:r>
          </a:p>
          <a:p>
            <a:r>
              <a:rPr lang="nl-NL" sz="2500" dirty="0" smtClean="0"/>
              <a:t>Het verschil tussen de gevraagde en aangeboden hoeveelheid is het aanbodtekort/vraagoverschot).</a:t>
            </a:r>
            <a:endParaRPr lang="nl-NL" sz="2500" dirty="0"/>
          </a:p>
        </p:txBody>
      </p:sp>
    </p:spTree>
    <p:extLst>
      <p:ext uri="{BB962C8B-B14F-4D97-AF65-F5344CB8AC3E}">
        <p14:creationId xmlns:p14="http://schemas.microsoft.com/office/powerpoint/2010/main" val="405212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4.4 en 4.5</a:t>
            </a:r>
            <a:endParaRPr lang="nl-NL" dirty="0"/>
          </a:p>
        </p:txBody>
      </p:sp>
      <p:sp>
        <p:nvSpPr>
          <p:cNvPr id="3" name="Tijdelijke aanduiding voor inhoud 2"/>
          <p:cNvSpPr>
            <a:spLocks noGrp="1"/>
          </p:cNvSpPr>
          <p:nvPr>
            <p:ph idx="1"/>
          </p:nvPr>
        </p:nvSpPr>
        <p:spPr>
          <a:xfrm>
            <a:off x="677334" y="2160589"/>
            <a:ext cx="4785003" cy="3880773"/>
          </a:xfrm>
        </p:spPr>
        <p:txBody>
          <a:bodyPr>
            <a:normAutofit/>
          </a:bodyPr>
          <a:lstStyle/>
          <a:p>
            <a:r>
              <a:rPr lang="nl-NL" sz="2500" dirty="0" smtClean="0"/>
              <a:t>10 minuten de tijd.</a:t>
            </a:r>
          </a:p>
          <a:p>
            <a:r>
              <a:rPr lang="nl-NL" sz="2500" dirty="0" smtClean="0"/>
              <a:t>De eerste 5 minuten zonder overleg.</a:t>
            </a:r>
          </a:p>
          <a:p>
            <a:r>
              <a:rPr lang="nl-NL" sz="2500" dirty="0" smtClean="0"/>
              <a:t>Let op de vraag gaat verder op bladzijde 45.</a:t>
            </a:r>
          </a:p>
          <a:p>
            <a:r>
              <a:rPr lang="nl-NL" sz="2500" dirty="0" smtClean="0"/>
              <a:t>Eerder klaar?</a:t>
            </a:r>
          </a:p>
          <a:p>
            <a:r>
              <a:rPr lang="nl-NL" sz="2500" dirty="0" smtClean="0"/>
              <a:t>Alvast lezen minimumprijzen.</a:t>
            </a:r>
          </a:p>
          <a:p>
            <a:endParaRPr lang="nl-NL" sz="2500" dirty="0"/>
          </a:p>
        </p:txBody>
      </p:sp>
      <p:sp>
        <p:nvSpPr>
          <p:cNvPr id="9" name="Ovaal 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0" name="Ovaal 9"/>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11" name="Ovaal 10"/>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12" name="Ovaal 11"/>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13" name="Ovaal 1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14" name="Ovaal 1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5" name="Ovaal 14"/>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6" name="Ovaal 15"/>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7" name="Ovaal 16"/>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8" name="Ovaal 17"/>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8591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59000"/>
                                        <p:tgtEl>
                                          <p:spTgt spid="9"/>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heel(1)">
                                      <p:cBhvr>
                                        <p:cTn id="11" dur="59000"/>
                                        <p:tgtEl>
                                          <p:spTgt spid="10"/>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59000"/>
                                        <p:tgtEl>
                                          <p:spTgt spid="11"/>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heel(1)">
                                      <p:cBhvr>
                                        <p:cTn id="19" dur="59000"/>
                                        <p:tgtEl>
                                          <p:spTgt spid="12"/>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heel(1)">
                                      <p:cBhvr>
                                        <p:cTn id="23" dur="59000"/>
                                        <p:tgtEl>
                                          <p:spTgt spid="13"/>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heel(1)">
                                      <p:cBhvr>
                                        <p:cTn id="27" dur="59000"/>
                                        <p:tgtEl>
                                          <p:spTgt spid="14"/>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59000"/>
                                        <p:tgtEl>
                                          <p:spTgt spid="15"/>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heel(1)">
                                      <p:cBhvr>
                                        <p:cTn id="35" dur="59000"/>
                                        <p:tgtEl>
                                          <p:spTgt spid="16"/>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heel(1)">
                                      <p:cBhvr>
                                        <p:cTn id="39" dur="59000"/>
                                        <p:tgtEl>
                                          <p:spTgt spid="17"/>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heel(1)">
                                      <p:cBhvr>
                                        <p:cTn id="4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t="1303" b="36186"/>
          <a:stretch/>
        </p:blipFill>
        <p:spPr>
          <a:xfrm>
            <a:off x="0" y="0"/>
            <a:ext cx="7850104" cy="4463716"/>
          </a:xfrm>
          <a:prstGeom prst="rect">
            <a:avLst/>
          </a:prstGeom>
        </p:spPr>
      </p:pic>
      <p:pic>
        <p:nvPicPr>
          <p:cNvPr id="5" name="Afbeelding 4"/>
          <p:cNvPicPr>
            <a:picLocks noChangeAspect="1"/>
          </p:cNvPicPr>
          <p:nvPr/>
        </p:nvPicPr>
        <p:blipFill rotWithShape="1">
          <a:blip r:embed="rId2"/>
          <a:srcRect t="1303" b="26245"/>
          <a:stretch/>
        </p:blipFill>
        <p:spPr>
          <a:xfrm>
            <a:off x="0" y="0"/>
            <a:ext cx="7850104" cy="5173579"/>
          </a:xfrm>
          <a:prstGeom prst="rect">
            <a:avLst/>
          </a:prstGeom>
        </p:spPr>
      </p:pic>
      <p:pic>
        <p:nvPicPr>
          <p:cNvPr id="6" name="Afbeelding 5"/>
          <p:cNvPicPr>
            <a:picLocks noChangeAspect="1"/>
          </p:cNvPicPr>
          <p:nvPr/>
        </p:nvPicPr>
        <p:blipFill rotWithShape="1">
          <a:blip r:embed="rId2"/>
          <a:srcRect t="1303" b="22707"/>
          <a:stretch/>
        </p:blipFill>
        <p:spPr>
          <a:xfrm>
            <a:off x="0" y="0"/>
            <a:ext cx="7850104" cy="5426242"/>
          </a:xfrm>
          <a:prstGeom prst="rect">
            <a:avLst/>
          </a:prstGeom>
        </p:spPr>
      </p:pic>
      <p:pic>
        <p:nvPicPr>
          <p:cNvPr id="7" name="Afbeelding 6"/>
          <p:cNvPicPr>
            <a:picLocks noChangeAspect="1"/>
          </p:cNvPicPr>
          <p:nvPr/>
        </p:nvPicPr>
        <p:blipFill rotWithShape="1">
          <a:blip r:embed="rId2"/>
          <a:srcRect t="1303" b="19168"/>
          <a:stretch/>
        </p:blipFill>
        <p:spPr>
          <a:xfrm>
            <a:off x="0" y="0"/>
            <a:ext cx="7850104" cy="5678905"/>
          </a:xfrm>
          <a:prstGeom prst="rect">
            <a:avLst/>
          </a:prstGeom>
        </p:spPr>
      </p:pic>
      <p:pic>
        <p:nvPicPr>
          <p:cNvPr id="8" name="Afbeelding 7"/>
          <p:cNvPicPr>
            <a:picLocks noChangeAspect="1"/>
          </p:cNvPicPr>
          <p:nvPr/>
        </p:nvPicPr>
        <p:blipFill rotWithShape="1">
          <a:blip r:embed="rId2"/>
          <a:srcRect t="1302" b="12429"/>
          <a:stretch/>
        </p:blipFill>
        <p:spPr>
          <a:xfrm>
            <a:off x="0" y="0"/>
            <a:ext cx="7850104" cy="6160168"/>
          </a:xfrm>
          <a:prstGeom prst="rect">
            <a:avLst/>
          </a:prstGeom>
        </p:spPr>
      </p:pic>
      <p:pic>
        <p:nvPicPr>
          <p:cNvPr id="9" name="Afbeelding 8"/>
          <p:cNvPicPr>
            <a:picLocks noChangeAspect="1"/>
          </p:cNvPicPr>
          <p:nvPr/>
        </p:nvPicPr>
        <p:blipFill rotWithShape="1">
          <a:blip r:embed="rId2"/>
          <a:srcRect t="1303" b="8554"/>
          <a:stretch/>
        </p:blipFill>
        <p:spPr>
          <a:xfrm>
            <a:off x="0" y="0"/>
            <a:ext cx="7850104" cy="6436895"/>
          </a:xfrm>
          <a:prstGeom prst="rect">
            <a:avLst/>
          </a:prstGeom>
        </p:spPr>
      </p:pic>
      <p:pic>
        <p:nvPicPr>
          <p:cNvPr id="10" name="Afbeelding 9"/>
          <p:cNvPicPr>
            <a:picLocks noChangeAspect="1"/>
          </p:cNvPicPr>
          <p:nvPr/>
        </p:nvPicPr>
        <p:blipFill rotWithShape="1">
          <a:blip r:embed="rId2"/>
          <a:srcRect t="1303" b="5015"/>
          <a:stretch/>
        </p:blipFill>
        <p:spPr>
          <a:xfrm>
            <a:off x="0" y="0"/>
            <a:ext cx="7850104" cy="6689558"/>
          </a:xfrm>
          <a:prstGeom prst="rect">
            <a:avLst/>
          </a:prstGeom>
        </p:spPr>
      </p:pic>
      <p:pic>
        <p:nvPicPr>
          <p:cNvPr id="11" name="Afbeelding 10"/>
          <p:cNvPicPr>
            <a:picLocks noChangeAspect="1"/>
          </p:cNvPicPr>
          <p:nvPr/>
        </p:nvPicPr>
        <p:blipFill rotWithShape="1">
          <a:blip r:embed="rId2"/>
          <a:srcRect t="1303"/>
          <a:stretch/>
        </p:blipFill>
        <p:spPr>
          <a:xfrm>
            <a:off x="0" y="0"/>
            <a:ext cx="7850104" cy="7047680"/>
          </a:xfrm>
          <a:prstGeom prst="rect">
            <a:avLst/>
          </a:prstGeom>
        </p:spPr>
      </p:pic>
    </p:spTree>
    <p:extLst>
      <p:ext uri="{BB962C8B-B14F-4D97-AF65-F5344CB8AC3E}">
        <p14:creationId xmlns:p14="http://schemas.microsoft.com/office/powerpoint/2010/main" val="88561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560"/>
          <a:stretch/>
        </p:blipFill>
        <p:spPr>
          <a:xfrm>
            <a:off x="0" y="0"/>
            <a:ext cx="12192000" cy="878305"/>
          </a:xfrm>
          <a:prstGeom prst="rect">
            <a:avLst/>
          </a:prstGeom>
        </p:spPr>
      </p:pic>
      <p:pic>
        <p:nvPicPr>
          <p:cNvPr id="5" name="Afbeelding 4"/>
          <p:cNvPicPr>
            <a:picLocks noChangeAspect="1"/>
          </p:cNvPicPr>
          <p:nvPr/>
        </p:nvPicPr>
        <p:blipFill rotWithShape="1">
          <a:blip r:embed="rId2"/>
          <a:srcRect b="68920"/>
          <a:stretch/>
        </p:blipFill>
        <p:spPr>
          <a:xfrm>
            <a:off x="0" y="0"/>
            <a:ext cx="12192000" cy="1335505"/>
          </a:xfrm>
          <a:prstGeom prst="rect">
            <a:avLst/>
          </a:prstGeom>
        </p:spPr>
      </p:pic>
      <p:pic>
        <p:nvPicPr>
          <p:cNvPr id="6" name="Afbeelding 5"/>
          <p:cNvPicPr>
            <a:picLocks noChangeAspect="1"/>
          </p:cNvPicPr>
          <p:nvPr/>
        </p:nvPicPr>
        <p:blipFill rotWithShape="1">
          <a:blip r:embed="rId2"/>
          <a:srcRect b="59960"/>
          <a:stretch/>
        </p:blipFill>
        <p:spPr>
          <a:xfrm>
            <a:off x="0" y="0"/>
            <a:ext cx="12192000" cy="1720516"/>
          </a:xfrm>
          <a:prstGeom prst="rect">
            <a:avLst/>
          </a:prstGeom>
        </p:spPr>
      </p:pic>
      <p:pic>
        <p:nvPicPr>
          <p:cNvPr id="7" name="Afbeelding 6"/>
          <p:cNvPicPr>
            <a:picLocks noChangeAspect="1"/>
          </p:cNvPicPr>
          <p:nvPr/>
        </p:nvPicPr>
        <p:blipFill rotWithShape="1">
          <a:blip r:embed="rId2"/>
          <a:srcRect b="21319"/>
          <a:stretch/>
        </p:blipFill>
        <p:spPr>
          <a:xfrm>
            <a:off x="0" y="0"/>
            <a:ext cx="12192000" cy="3380874"/>
          </a:xfrm>
          <a:prstGeom prst="rect">
            <a:avLst/>
          </a:prstGeom>
        </p:spPr>
      </p:pic>
      <p:pic>
        <p:nvPicPr>
          <p:cNvPr id="8" name="Afbeelding 7"/>
          <p:cNvPicPr>
            <a:picLocks noChangeAspect="1"/>
          </p:cNvPicPr>
          <p:nvPr/>
        </p:nvPicPr>
        <p:blipFill>
          <a:blip r:embed="rId2"/>
          <a:stretch>
            <a:fillRect/>
          </a:stretch>
        </p:blipFill>
        <p:spPr>
          <a:xfrm>
            <a:off x="0" y="0"/>
            <a:ext cx="12192000" cy="4296968"/>
          </a:xfrm>
          <a:prstGeom prst="rect">
            <a:avLst/>
          </a:prstGeom>
        </p:spPr>
      </p:pic>
    </p:spTree>
    <p:extLst>
      <p:ext uri="{BB962C8B-B14F-4D97-AF65-F5344CB8AC3E}">
        <p14:creationId xmlns:p14="http://schemas.microsoft.com/office/powerpoint/2010/main" val="285011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8758" y="216568"/>
            <a:ext cx="8985244" cy="1713832"/>
          </a:xfrm>
        </p:spPr>
        <p:txBody>
          <a:bodyPr/>
          <a:lstStyle/>
          <a:p>
            <a:r>
              <a:rPr lang="nl-NL" dirty="0" smtClean="0"/>
              <a:t>Terugblik: Marktfalen gezien vanuit de overheid:</a:t>
            </a:r>
            <a:endParaRPr lang="nl-NL" dirty="0"/>
          </a:p>
        </p:txBody>
      </p:sp>
      <p:sp>
        <p:nvSpPr>
          <p:cNvPr id="3" name="Tijdelijke aanduiding voor inhoud 2"/>
          <p:cNvSpPr>
            <a:spLocks noGrp="1"/>
          </p:cNvSpPr>
          <p:nvPr>
            <p:ph idx="1"/>
          </p:nvPr>
        </p:nvSpPr>
        <p:spPr>
          <a:xfrm>
            <a:off x="288758" y="1467853"/>
            <a:ext cx="8985244" cy="4573509"/>
          </a:xfrm>
        </p:spPr>
        <p:txBody>
          <a:bodyPr>
            <a:normAutofit fontScale="92500" lnSpcReduction="10000"/>
          </a:bodyPr>
          <a:lstStyle/>
          <a:p>
            <a:r>
              <a:rPr lang="nl-NL" sz="2500" dirty="0" smtClean="0"/>
              <a:t>De overheid is niet tevreden met de prijs/het product wat tot stand komt op de markt.</a:t>
            </a:r>
          </a:p>
          <a:p>
            <a:r>
              <a:rPr lang="nl-NL" sz="2500" dirty="0" smtClean="0"/>
              <a:t>de overheid vind het product te duur waardoor niet iedereen van het product gebruik kan maken.</a:t>
            </a:r>
          </a:p>
          <a:p>
            <a:r>
              <a:rPr lang="nl-NL" sz="2500" dirty="0" smtClean="0"/>
              <a:t>Of de overheid vind dat er te weinig concurrentie is waardoor de bedrijven te hoge winsten maken ten koste van de consument die te weinig keus heeft.</a:t>
            </a:r>
          </a:p>
          <a:p>
            <a:r>
              <a:rPr lang="nl-NL" sz="2500" dirty="0" smtClean="0"/>
              <a:t>Oplossing: maximumprijzen.</a:t>
            </a:r>
          </a:p>
          <a:p>
            <a:r>
              <a:rPr lang="nl-NL" sz="2500" dirty="0" smtClean="0"/>
              <a:t>Gevolg van deze maximumprijzen voor de markt.</a:t>
            </a:r>
          </a:p>
          <a:p>
            <a:r>
              <a:rPr lang="nl-NL" sz="2500" dirty="0" smtClean="0"/>
              <a:t>Er ontstaat een vraagoverschot, voor de gestelde maximumprijs is er meer vraag naar een product dan aanbod van het product.</a:t>
            </a:r>
            <a:endParaRPr lang="nl-NL" sz="2500" dirty="0"/>
          </a:p>
          <a:p>
            <a:endParaRPr lang="nl-NL" sz="2500" dirty="0" smtClean="0"/>
          </a:p>
          <a:p>
            <a:endParaRPr lang="nl-NL" sz="2500" dirty="0"/>
          </a:p>
        </p:txBody>
      </p:sp>
    </p:spTree>
    <p:extLst>
      <p:ext uri="{BB962C8B-B14F-4D97-AF65-F5344CB8AC3E}">
        <p14:creationId xmlns:p14="http://schemas.microsoft.com/office/powerpoint/2010/main" val="226349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Grafisch en rekenkundig het overschot berekenen.</a:t>
            </a:r>
            <a:endParaRPr lang="nl-NL" dirty="0"/>
          </a:p>
        </p:txBody>
      </p:sp>
      <p:sp>
        <p:nvSpPr>
          <p:cNvPr id="3" name="Tijdelijke aanduiding voor inhoud 2"/>
          <p:cNvSpPr>
            <a:spLocks noGrp="1"/>
          </p:cNvSpPr>
          <p:nvPr>
            <p:ph idx="1"/>
          </p:nvPr>
        </p:nvSpPr>
        <p:spPr>
          <a:xfrm>
            <a:off x="529389" y="1708485"/>
            <a:ext cx="8744613" cy="4332878"/>
          </a:xfrm>
        </p:spPr>
        <p:txBody>
          <a:bodyPr>
            <a:noAutofit/>
          </a:bodyPr>
          <a:lstStyle/>
          <a:p>
            <a:r>
              <a:rPr lang="nl-NL" sz="2500" dirty="0" smtClean="0"/>
              <a:t>In figuur 4.1 zien we dat er een tekort/overschot ontstaat</a:t>
            </a:r>
          </a:p>
          <a:p>
            <a:r>
              <a:rPr lang="nl-NL" sz="2500" dirty="0" smtClean="0"/>
              <a:t>Aanbodtekort/vraagoverschot.</a:t>
            </a:r>
          </a:p>
          <a:p>
            <a:r>
              <a:rPr lang="nl-NL" sz="2500" dirty="0" smtClean="0"/>
              <a:t>Berekenen door de maximumprijs in te vullen in vraag en aanbodfuncties.</a:t>
            </a:r>
          </a:p>
          <a:p>
            <a:r>
              <a:rPr lang="nl-NL" sz="2500" dirty="0" smtClean="0"/>
              <a:t>Het verschil tussen de gevraagde en aangeboden hoeveelheid is het aanbodtekort/vraagoverschot).</a:t>
            </a:r>
            <a:endParaRPr lang="nl-NL" sz="2500" dirty="0"/>
          </a:p>
        </p:txBody>
      </p:sp>
    </p:spTree>
    <p:extLst>
      <p:ext uri="{BB962C8B-B14F-4D97-AF65-F5344CB8AC3E}">
        <p14:creationId xmlns:p14="http://schemas.microsoft.com/office/powerpoint/2010/main" val="385968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redenen toetreddingsbarrières bij het oligopolie. </a:t>
            </a:r>
            <a:endParaRPr lang="nl-NL" dirty="0"/>
          </a:p>
        </p:txBody>
      </p:sp>
      <p:sp>
        <p:nvSpPr>
          <p:cNvPr id="3" name="Tijdelijke aanduiding voor inhoud 2"/>
          <p:cNvSpPr>
            <a:spLocks noGrp="1"/>
          </p:cNvSpPr>
          <p:nvPr>
            <p:ph idx="1"/>
          </p:nvPr>
        </p:nvSpPr>
        <p:spPr>
          <a:xfrm>
            <a:off x="0" y="1828800"/>
            <a:ext cx="9274002" cy="5029199"/>
          </a:xfrm>
        </p:spPr>
        <p:txBody>
          <a:bodyPr>
            <a:normAutofit fontScale="92500" lnSpcReduction="10000"/>
          </a:bodyPr>
          <a:lstStyle/>
          <a:p>
            <a:r>
              <a:rPr lang="nl-NL" sz="2500" b="1" dirty="0" smtClean="0"/>
              <a:t>Schaalvoordelen: </a:t>
            </a:r>
            <a:r>
              <a:rPr lang="nl-NL" sz="2500" dirty="0" smtClean="0"/>
              <a:t>het is pas volledig te produceren als je dit op hele grote schaal doet. De gemiddelde totale kosten zijn dan pas laag genoeg om het winstgevend te maken.  Hierdoor is het voor kleine ondernemingen onmogelijk te concurreren.</a:t>
            </a:r>
          </a:p>
          <a:p>
            <a:r>
              <a:rPr lang="nl-NL" sz="2500" b="1" dirty="0" smtClean="0"/>
              <a:t>Verzonken kosten: </a:t>
            </a:r>
            <a:r>
              <a:rPr lang="nl-NL" sz="2500" dirty="0" smtClean="0"/>
              <a:t>om tot de markt toe te treden moet je hele specifieke investeringen doen (wil je met de NS concurreren moet je rails aanleggen bij wijze van spreken). Als het mis gaat kan je deze investeringen niet terug verdienen, dit noemen we verzonken kosten en zorgen ervoor dat weinig aanbieders op de markt zijn omdat het risico groot is.</a:t>
            </a:r>
          </a:p>
          <a:p>
            <a:r>
              <a:rPr lang="nl-NL" sz="2500" b="1" dirty="0" smtClean="0"/>
              <a:t>Octrooi/patenten: </a:t>
            </a:r>
            <a:r>
              <a:rPr lang="nl-NL" sz="2500" dirty="0" smtClean="0"/>
              <a:t>het alleenrecht op gebruik te maken van een bepaald product/uitvinding. Beschermt bedrijven die veel onderzoek moeten doen naar nieuwe producten. Maakt toetreden moeilijker.</a:t>
            </a:r>
            <a:endParaRPr lang="nl-NL" sz="2500" b="1" dirty="0" smtClean="0"/>
          </a:p>
          <a:p>
            <a:endParaRPr lang="nl-NL" sz="2500" b="1" dirty="0"/>
          </a:p>
        </p:txBody>
      </p:sp>
    </p:spTree>
    <p:extLst>
      <p:ext uri="{BB962C8B-B14F-4D97-AF65-F5344CB8AC3E}">
        <p14:creationId xmlns:p14="http://schemas.microsoft.com/office/powerpoint/2010/main" val="231184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marktgedrag</a:t>
            </a:r>
            <a:endParaRPr lang="nl-NL" dirty="0"/>
          </a:p>
        </p:txBody>
      </p:sp>
      <p:sp>
        <p:nvSpPr>
          <p:cNvPr id="3" name="Tijdelijke aanduiding voor inhoud 2"/>
          <p:cNvSpPr>
            <a:spLocks noGrp="1"/>
          </p:cNvSpPr>
          <p:nvPr>
            <p:ph idx="1"/>
          </p:nvPr>
        </p:nvSpPr>
        <p:spPr/>
        <p:txBody>
          <a:bodyPr>
            <a:normAutofit/>
          </a:bodyPr>
          <a:lstStyle/>
          <a:p>
            <a:r>
              <a:rPr lang="nl-NL" sz="2500" dirty="0" smtClean="0"/>
              <a:t>2 mogelijk opties</a:t>
            </a:r>
          </a:p>
          <a:p>
            <a:r>
              <a:rPr lang="nl-NL" sz="2500" dirty="0" smtClean="0"/>
              <a:t>Concurreren</a:t>
            </a:r>
          </a:p>
          <a:p>
            <a:r>
              <a:rPr lang="nl-NL" sz="2500" dirty="0" smtClean="0"/>
              <a:t>Samenwerken</a:t>
            </a:r>
          </a:p>
          <a:p>
            <a:endParaRPr lang="nl-NL" sz="2500" dirty="0"/>
          </a:p>
          <a:p>
            <a:r>
              <a:rPr lang="nl-NL" sz="2500" dirty="0" smtClean="0"/>
              <a:t>Bij monopolistische concurrentie = geconcurreerd</a:t>
            </a:r>
          </a:p>
          <a:p>
            <a:r>
              <a:rPr lang="nl-NL" sz="2500" dirty="0" smtClean="0"/>
              <a:t>Heel veel aanbieders, simpelweg niet mogelijk om samen te werken.</a:t>
            </a:r>
          </a:p>
          <a:p>
            <a:endParaRPr lang="nl-NL" sz="2500" dirty="0"/>
          </a:p>
        </p:txBody>
      </p:sp>
    </p:spTree>
    <p:extLst>
      <p:ext uri="{BB962C8B-B14F-4D97-AF65-F5344CB8AC3E}">
        <p14:creationId xmlns:p14="http://schemas.microsoft.com/office/powerpoint/2010/main" val="333549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23284" y="348916"/>
            <a:ext cx="3450718" cy="1581484"/>
          </a:xfrm>
        </p:spPr>
        <p:txBody>
          <a:bodyPr/>
          <a:lstStyle/>
          <a:p>
            <a:r>
              <a:rPr lang="nl-NL" dirty="0" smtClean="0"/>
              <a:t>Bij oligopolie	</a:t>
            </a:r>
            <a:endParaRPr lang="nl-NL" dirty="0"/>
          </a:p>
        </p:txBody>
      </p:sp>
      <p:sp>
        <p:nvSpPr>
          <p:cNvPr id="3" name="Tijdelijke aanduiding voor inhoud 2"/>
          <p:cNvSpPr>
            <a:spLocks noGrp="1"/>
          </p:cNvSpPr>
          <p:nvPr>
            <p:ph idx="1"/>
          </p:nvPr>
        </p:nvSpPr>
        <p:spPr>
          <a:xfrm>
            <a:off x="481263" y="348917"/>
            <a:ext cx="8792739" cy="5692446"/>
          </a:xfrm>
        </p:spPr>
        <p:txBody>
          <a:bodyPr>
            <a:noAutofit/>
          </a:bodyPr>
          <a:lstStyle/>
          <a:p>
            <a:r>
              <a:rPr lang="nl-NL" sz="2500" dirty="0" smtClean="0"/>
              <a:t>2 opties:</a:t>
            </a:r>
          </a:p>
          <a:p>
            <a:r>
              <a:rPr lang="nl-NL" sz="2500" dirty="0" smtClean="0"/>
              <a:t>Concurreren: de bedrijven gaan hun producten zo goedkoop mogelijk aanbieden om daarmee de concurrentie voor te blijven.</a:t>
            </a:r>
          </a:p>
          <a:p>
            <a:r>
              <a:rPr lang="nl-NL" sz="2500" dirty="0" smtClean="0"/>
              <a:t>Samenwerken: de bedrijven maken prijsafspraken, waardoor ze hun prijs hoog houden om zo hun winst te vergroten.</a:t>
            </a:r>
          </a:p>
          <a:p>
            <a:r>
              <a:rPr lang="nl-NL" sz="2500" dirty="0" smtClean="0"/>
              <a:t>Dit is verboden, en noemen we kartelvorming.</a:t>
            </a:r>
          </a:p>
          <a:p>
            <a:r>
              <a:rPr lang="nl-NL" sz="2500" dirty="0" smtClean="0"/>
              <a:t>Waar vind dit plaats?</a:t>
            </a:r>
          </a:p>
          <a:p>
            <a:r>
              <a:rPr lang="nl-NL" sz="2500" dirty="0" smtClean="0"/>
              <a:t>Drugs </a:t>
            </a:r>
          </a:p>
          <a:p>
            <a:r>
              <a:rPr lang="nl-NL" sz="2500" dirty="0" smtClean="0"/>
              <a:t>Waarom?</a:t>
            </a:r>
          </a:p>
          <a:p>
            <a:r>
              <a:rPr lang="nl-NL" sz="2500" dirty="0" smtClean="0"/>
              <a:t>Was sowieso al verboden, kan je net zo goed samenwerken.</a:t>
            </a:r>
          </a:p>
          <a:p>
            <a:r>
              <a:rPr lang="nl-NL" sz="2500" dirty="0" smtClean="0"/>
              <a:t>Maar heeft ook in de bouw plaats gevonden.</a:t>
            </a:r>
            <a:endParaRPr lang="nl-NL" sz="2500" dirty="0"/>
          </a:p>
        </p:txBody>
      </p:sp>
    </p:spTree>
    <p:extLst>
      <p:ext uri="{BB962C8B-B14F-4D97-AF65-F5344CB8AC3E}">
        <p14:creationId xmlns:p14="http://schemas.microsoft.com/office/powerpoint/2010/main" val="17828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a:blip r:embed="rId2"/>
          <a:stretch>
            <a:fillRect/>
          </a:stretch>
        </p:blipFill>
        <p:spPr>
          <a:xfrm>
            <a:off x="-1" y="-1"/>
            <a:ext cx="9274003" cy="6926879"/>
          </a:xfrm>
          <a:prstGeom prst="rect">
            <a:avLst/>
          </a:prstGeom>
        </p:spPr>
      </p:pic>
    </p:spTree>
    <p:extLst>
      <p:ext uri="{BB962C8B-B14F-4D97-AF65-F5344CB8AC3E}">
        <p14:creationId xmlns:p14="http://schemas.microsoft.com/office/powerpoint/2010/main" val="922717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8406"/>
          <a:stretch/>
        </p:blipFill>
        <p:spPr>
          <a:xfrm>
            <a:off x="0" y="189360"/>
            <a:ext cx="7206916" cy="773166"/>
          </a:xfrm>
          <a:prstGeom prst="rect">
            <a:avLst/>
          </a:prstGeom>
        </p:spPr>
      </p:pic>
      <p:pic>
        <p:nvPicPr>
          <p:cNvPr id="5" name="Afbeelding 4"/>
          <p:cNvPicPr>
            <a:picLocks noChangeAspect="1"/>
          </p:cNvPicPr>
          <p:nvPr/>
        </p:nvPicPr>
        <p:blipFill rotWithShape="1">
          <a:blip r:embed="rId2"/>
          <a:srcRect b="84076"/>
          <a:stretch/>
        </p:blipFill>
        <p:spPr>
          <a:xfrm>
            <a:off x="0" y="189360"/>
            <a:ext cx="7206916" cy="1061924"/>
          </a:xfrm>
          <a:prstGeom prst="rect">
            <a:avLst/>
          </a:prstGeom>
        </p:spPr>
      </p:pic>
      <p:pic>
        <p:nvPicPr>
          <p:cNvPr id="6" name="Afbeelding 5"/>
          <p:cNvPicPr>
            <a:picLocks noChangeAspect="1"/>
          </p:cNvPicPr>
          <p:nvPr/>
        </p:nvPicPr>
        <p:blipFill>
          <a:blip r:embed="rId2"/>
          <a:stretch>
            <a:fillRect/>
          </a:stretch>
        </p:blipFill>
        <p:spPr>
          <a:xfrm>
            <a:off x="0" y="189360"/>
            <a:ext cx="7206916" cy="6668640"/>
          </a:xfrm>
          <a:prstGeom prst="rect">
            <a:avLst/>
          </a:prstGeom>
        </p:spPr>
      </p:pic>
    </p:spTree>
    <p:extLst>
      <p:ext uri="{BB962C8B-B14F-4D97-AF65-F5344CB8AC3E}">
        <p14:creationId xmlns:p14="http://schemas.microsoft.com/office/powerpoint/2010/main" val="191746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Vandaag: stukje theorie over oligopolie en oefenopgaves.</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500" dirty="0" smtClean="0"/>
              <a:t>Het oligopolie kan samenwerken of concurreren.</a:t>
            </a:r>
          </a:p>
          <a:p>
            <a:r>
              <a:rPr lang="nl-NL" sz="2500" dirty="0" smtClean="0"/>
              <a:t>Wanneer maken ze samen het meeste winst?</a:t>
            </a:r>
          </a:p>
          <a:p>
            <a:r>
              <a:rPr lang="nl-NL" sz="2500" dirty="0" smtClean="0"/>
              <a:t>Bij samenwerken.</a:t>
            </a:r>
          </a:p>
          <a:p>
            <a:r>
              <a:rPr lang="nl-NL" sz="2500" dirty="0" smtClean="0"/>
              <a:t>Hoe? Prijs en hoeveelheid afspraken maken.</a:t>
            </a:r>
          </a:p>
          <a:p>
            <a:r>
              <a:rPr lang="nl-NL" sz="2500" dirty="0" smtClean="0"/>
              <a:t>Wanneer maak je als bedrijf het meeste winst?</a:t>
            </a:r>
          </a:p>
          <a:p>
            <a:r>
              <a:rPr lang="nl-NL" sz="2500" dirty="0" smtClean="0"/>
              <a:t>Als je prijsafspraken maakt, het andere bedrijf zich eraan houdt, maar jij besluit de afspraken te verbreken.</a:t>
            </a:r>
          </a:p>
          <a:p>
            <a:r>
              <a:rPr lang="nl-NL" sz="2500" dirty="0" smtClean="0"/>
              <a:t>Want dan krijg je alle klanten, voor een toch hogere prijs dan bij concurrentie.</a:t>
            </a:r>
          </a:p>
        </p:txBody>
      </p:sp>
    </p:spTree>
    <p:extLst>
      <p:ext uri="{BB962C8B-B14F-4D97-AF65-F5344CB8AC3E}">
        <p14:creationId xmlns:p14="http://schemas.microsoft.com/office/powerpoint/2010/main" val="3055598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0"/>
            <a:ext cx="8876960" cy="1581484"/>
          </a:xfrm>
        </p:spPr>
        <p:txBody>
          <a:bodyPr>
            <a:normAutofit/>
          </a:bodyPr>
          <a:lstStyle/>
          <a:p>
            <a:r>
              <a:rPr lang="nl-NL" dirty="0" smtClean="0"/>
              <a:t>Maak opgave </a:t>
            </a:r>
            <a:r>
              <a:rPr lang="nl-NL" dirty="0" smtClean="0"/>
              <a:t>3.9 en 3.10</a:t>
            </a:r>
            <a:endParaRPr lang="nl-NL" dirty="0"/>
          </a:p>
        </p:txBody>
      </p:sp>
      <p:sp>
        <p:nvSpPr>
          <p:cNvPr id="3" name="Tijdelijke aanduiding voor inhoud 2"/>
          <p:cNvSpPr>
            <a:spLocks noGrp="1"/>
          </p:cNvSpPr>
          <p:nvPr>
            <p:ph idx="1"/>
          </p:nvPr>
        </p:nvSpPr>
        <p:spPr>
          <a:xfrm>
            <a:off x="228600" y="1698170"/>
            <a:ext cx="4752474" cy="4473617"/>
          </a:xfrm>
        </p:spPr>
        <p:txBody>
          <a:bodyPr>
            <a:normAutofit/>
          </a:bodyPr>
          <a:lstStyle/>
          <a:p>
            <a:r>
              <a:rPr lang="nl-NL" sz="2500" dirty="0" smtClean="0"/>
              <a:t>12</a:t>
            </a:r>
            <a:r>
              <a:rPr lang="nl-NL" sz="2500" dirty="0" smtClean="0"/>
              <a:t> </a:t>
            </a:r>
            <a:r>
              <a:rPr lang="nl-NL" sz="2500" dirty="0" smtClean="0"/>
              <a:t>minuten de tijd.</a:t>
            </a:r>
          </a:p>
          <a:p>
            <a:r>
              <a:rPr lang="nl-NL" sz="2500" dirty="0" smtClean="0"/>
              <a:t>Eerder klaar?</a:t>
            </a:r>
          </a:p>
          <a:p>
            <a:r>
              <a:rPr lang="nl-NL" sz="2500" dirty="0" smtClean="0"/>
              <a:t>Stof is </a:t>
            </a:r>
            <a:r>
              <a:rPr lang="nl-NL" sz="2500" dirty="0" smtClean="0"/>
              <a:t>t/m 3.14</a:t>
            </a:r>
            <a:endParaRPr lang="nl-NL" sz="2500" dirty="0" smtClean="0"/>
          </a:p>
          <a:p>
            <a:endParaRPr lang="nl-NL" sz="2500" dirty="0"/>
          </a:p>
          <a:p>
            <a:endParaRPr lang="nl-NL" sz="2500" dirty="0" smtClean="0"/>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6" name="Ovaal 25"/>
          <p:cNvSpPr/>
          <p:nvPr/>
        </p:nvSpPr>
        <p:spPr>
          <a:xfrm>
            <a:off x="5767182" y="19592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08699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heel(1)">
                                      <p:cBhvr>
                                        <p:cTn id="63" dur="59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P spid="14" grpId="0" animBg="1"/>
      <p:bldP spid="15" grpId="0" animBg="1"/>
      <p:bldP spid="16" grpId="0" animBg="1"/>
      <p:bldP spid="17" grpId="0" animBg="1"/>
      <p:bldP spid="26"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361</TotalTime>
  <Words>846</Words>
  <Application>Microsoft Office PowerPoint</Application>
  <PresentationFormat>Breedbeeld</PresentationFormat>
  <Paragraphs>139</Paragraphs>
  <Slides>26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Trebuchet MS</vt:lpstr>
      <vt:lpstr>Wingdings 3</vt:lpstr>
      <vt:lpstr>Facet</vt:lpstr>
      <vt:lpstr>Welkom Havo 4.</vt:lpstr>
      <vt:lpstr>Agenda:</vt:lpstr>
      <vt:lpstr>3 redenen toetreddingsbarrières bij het oligopolie. </vt:lpstr>
      <vt:lpstr>marktgedrag</vt:lpstr>
      <vt:lpstr>Bij oligopolie </vt:lpstr>
      <vt:lpstr>PowerPoint-presentatie</vt:lpstr>
      <vt:lpstr>PowerPoint-presentatie</vt:lpstr>
      <vt:lpstr>Vandaag: stukje theorie over oligopolie en oefenopgaves.</vt:lpstr>
      <vt:lpstr>Maak opgave 3.9 en 3.10</vt:lpstr>
      <vt:lpstr>PowerPoint-presentatie</vt:lpstr>
      <vt:lpstr>PowerPoint-presentatie</vt:lpstr>
      <vt:lpstr>Maak opgave 3.11 tm 3.14</vt:lpstr>
      <vt:lpstr>PowerPoint-presentatie</vt:lpstr>
      <vt:lpstr>PowerPoint-presentatie</vt:lpstr>
      <vt:lpstr>Les 2: de markt levert niet altijd de juiste prijs.</vt:lpstr>
      <vt:lpstr>Lees paragraaf 4.1 Maak opgave 4.1 (introductieopgave).</vt:lpstr>
      <vt:lpstr>PowerPoint-presentatie</vt:lpstr>
      <vt:lpstr>Marktfalen gezien vanuit de overheid:</vt:lpstr>
      <vt:lpstr>Lees paragraaf 4.2 en maak opgave 4.2 en 4.3</vt:lpstr>
      <vt:lpstr>PowerPoint-presentatie</vt:lpstr>
      <vt:lpstr>Grafisch en rekenkundig het overschot berekenen.</vt:lpstr>
      <vt:lpstr>Maak opgave 4.4 en 4.5</vt:lpstr>
      <vt:lpstr>PowerPoint-presentatie</vt:lpstr>
      <vt:lpstr>PowerPoint-presentatie</vt:lpstr>
      <vt:lpstr>Terugblik: Marktfalen gezien vanuit de overheid:</vt:lpstr>
      <vt:lpstr>Grafisch en rekenkundig het overschot berekenen.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51</cp:revision>
  <dcterms:created xsi:type="dcterms:W3CDTF">2017-08-27T09:00:36Z</dcterms:created>
  <dcterms:modified xsi:type="dcterms:W3CDTF">2018-05-27T08:03:53Z</dcterms:modified>
</cp:coreProperties>
</file>